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88" r:id="rId4"/>
    <p:sldId id="261" r:id="rId5"/>
    <p:sldId id="287" r:id="rId6"/>
    <p:sldId id="266" r:id="rId7"/>
    <p:sldId id="286" r:id="rId8"/>
    <p:sldId id="283" r:id="rId9"/>
    <p:sldId id="285" r:id="rId10"/>
    <p:sldId id="284" r:id="rId11"/>
    <p:sldId id="269" r:id="rId12"/>
    <p:sldId id="280" r:id="rId13"/>
    <p:sldId id="270" r:id="rId14"/>
    <p:sldId id="289" r:id="rId15"/>
    <p:sldId id="281" r:id="rId16"/>
    <p:sldId id="278" r:id="rId17"/>
    <p:sldId id="282"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43" autoAdjust="0"/>
  </p:normalViewPr>
  <p:slideViewPr>
    <p:cSldViewPr>
      <p:cViewPr varScale="1">
        <p:scale>
          <a:sx n="106" d="100"/>
          <a:sy n="106" d="100"/>
        </p:scale>
        <p:origin x="-576"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EA735-87B6-4916-9265-4C498C5CC393}" type="datetimeFigureOut">
              <a:rPr lang="en-AU" smtClean="0"/>
              <a:pPr/>
              <a:t>18/04/2015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441B7F-D14F-4B4C-8C2D-DD6DBDB2190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F48EA735-87B6-4916-9265-4C498C5CC393}" type="datetimeFigureOut">
              <a:rPr lang="en-AU" smtClean="0"/>
              <a:pPr/>
              <a:t>18/04/2015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fld id="{7D441B7F-D14F-4B4C-8C2D-DD6DBDB2190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J:\Videos\Conflict\REC\office1.wm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J:\Videos\Conflict\REC\office2.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J:\Videos\Conflict\Wendy\WorkplaceConflict1.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office1.wmv">
            <a:hlinkClick r:id="" action="ppaction://media"/>
          </p:cNvPr>
          <p:cNvPicPr>
            <a:picLocks noGrp="1" noRo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a:buNone/>
            </a:pPr>
            <a:r>
              <a:rPr lang="en-AU" dirty="0" smtClean="0"/>
              <a:t>“Why </a:t>
            </a:r>
            <a:r>
              <a:rPr lang="en-AU" dirty="0" smtClean="0"/>
              <a:t>do you look at the speck of sawdust in your brother's eye and pay no attention to the plank in your own </a:t>
            </a:r>
            <a:r>
              <a:rPr lang="en-AU" dirty="0" smtClean="0"/>
              <a:t>eye?</a:t>
            </a:r>
          </a:p>
          <a:p>
            <a:pPr>
              <a:buNone/>
            </a:pPr>
            <a:r>
              <a:rPr lang="en-AU" dirty="0" smtClean="0"/>
              <a:t>How </a:t>
            </a:r>
            <a:r>
              <a:rPr lang="en-AU" dirty="0" smtClean="0"/>
              <a:t>can you say to your brother, 'Let me take the speck out of your eye,' when all the time there is a plank in your own </a:t>
            </a:r>
            <a:r>
              <a:rPr lang="en-AU" dirty="0" smtClean="0"/>
              <a:t>eye?</a:t>
            </a:r>
          </a:p>
          <a:p>
            <a:pPr>
              <a:buNone/>
            </a:pPr>
            <a:r>
              <a:rPr lang="en-AU" dirty="0" smtClean="0"/>
              <a:t>You </a:t>
            </a:r>
            <a:r>
              <a:rPr lang="en-AU" dirty="0" smtClean="0"/>
              <a:t>hypocrite, first take the plank out of your own eye, and then you will see clearly to remove the speck from your brother's </a:t>
            </a:r>
            <a:r>
              <a:rPr lang="en-AU" dirty="0" smtClean="0"/>
              <a:t>eye.”</a:t>
            </a:r>
            <a:endParaRPr lang="en-AU" dirty="0" smtClean="0"/>
          </a:p>
          <a:p>
            <a:pPr algn="r">
              <a:buNone/>
            </a:pPr>
            <a:r>
              <a:rPr lang="en-US" sz="2400" b="1" dirty="0" smtClean="0"/>
              <a:t>Matthew 7:3-5</a:t>
            </a:r>
            <a:endParaRPr lang="en-A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 A’s of Confession</a:t>
            </a:r>
            <a:endParaRPr lang="en-AU" dirty="0"/>
          </a:p>
        </p:txBody>
      </p:sp>
      <p:sp>
        <p:nvSpPr>
          <p:cNvPr id="3" name="Content Placeholder 2"/>
          <p:cNvSpPr>
            <a:spLocks noGrp="1"/>
          </p:cNvSpPr>
          <p:nvPr>
            <p:ph idx="1"/>
          </p:nvPr>
        </p:nvSpPr>
        <p:spPr>
          <a:xfrm>
            <a:off x="1835696" y="1628801"/>
            <a:ext cx="6552728" cy="1368152"/>
          </a:xfrm>
        </p:spPr>
        <p:txBody>
          <a:bodyPr>
            <a:noAutofit/>
          </a:bodyPr>
          <a:lstStyle/>
          <a:p>
            <a:pPr marL="514350" indent="-514350">
              <a:buAutoNum type="arabicPeriod"/>
            </a:pPr>
            <a:r>
              <a:rPr lang="en-AU" sz="3600" b="1" dirty="0" smtClean="0"/>
              <a:t>Address</a:t>
            </a:r>
            <a:r>
              <a:rPr lang="en-AU" sz="3600" dirty="0" smtClean="0"/>
              <a:t> </a:t>
            </a:r>
            <a:r>
              <a:rPr lang="en-AU" sz="3600" dirty="0" smtClean="0"/>
              <a:t>everyone involved</a:t>
            </a:r>
          </a:p>
          <a:p>
            <a:pPr marL="514350" indent="-514350">
              <a:buAutoNum type="arabicPeriod"/>
            </a:pPr>
            <a:r>
              <a:rPr lang="en-AU" sz="3600" b="1" dirty="0" smtClean="0"/>
              <a:t>Avoid</a:t>
            </a:r>
            <a:r>
              <a:rPr lang="en-AU" sz="3600" dirty="0" smtClean="0"/>
              <a:t> </a:t>
            </a:r>
            <a:r>
              <a:rPr lang="en-AU" sz="3600" dirty="0" smtClean="0"/>
              <a:t>ifs and </a:t>
            </a:r>
            <a:r>
              <a:rPr lang="en-AU" sz="3600" dirty="0" smtClean="0"/>
              <a:t>buts</a:t>
            </a:r>
            <a:endParaRPr lang="en-AU"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a:buNone/>
            </a:pPr>
            <a:r>
              <a:rPr lang="en-AU" b="1" dirty="0" smtClean="0"/>
              <a:t>“I am sorry </a:t>
            </a:r>
            <a:r>
              <a:rPr lang="en-AU" b="1" dirty="0" smtClean="0">
                <a:solidFill>
                  <a:srgbClr val="FF0000"/>
                </a:solidFill>
              </a:rPr>
              <a:t>if</a:t>
            </a:r>
            <a:r>
              <a:rPr lang="en-AU" b="1" dirty="0" smtClean="0"/>
              <a:t> you're hurt or these photos make you uncomfortable, it was never our intention. And if your 8-year-old has a copy of our GQ cover in hand, again I am sorry. </a:t>
            </a:r>
            <a:endParaRPr lang="en-AU" b="1" dirty="0" smtClean="0"/>
          </a:p>
          <a:p>
            <a:pPr>
              <a:buNone/>
            </a:pPr>
            <a:r>
              <a:rPr lang="en-AU" b="1" dirty="0" smtClean="0">
                <a:solidFill>
                  <a:srgbClr val="FF0000"/>
                </a:solidFill>
              </a:rPr>
              <a:t>But </a:t>
            </a:r>
            <a:r>
              <a:rPr lang="en-AU" b="1" dirty="0" smtClean="0"/>
              <a:t>I would have to ask, how on earth did it get there</a:t>
            </a:r>
            <a:r>
              <a:rPr lang="en-AU" b="1" dirty="0" smtClean="0"/>
              <a:t>?”</a:t>
            </a:r>
          </a:p>
          <a:p>
            <a:pPr algn="r">
              <a:buNone/>
            </a:pPr>
            <a:r>
              <a:rPr lang="en-US" sz="2400" dirty="0" smtClean="0"/>
              <a:t>Diana </a:t>
            </a:r>
            <a:r>
              <a:rPr lang="en-US" sz="2400" dirty="0" err="1" smtClean="0"/>
              <a:t>Agron</a:t>
            </a:r>
            <a:r>
              <a:rPr lang="en-US" sz="2400" b="1" dirty="0" smtClean="0"/>
              <a:t>, Glee Actress</a:t>
            </a:r>
            <a:endParaRPr lang="en-A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 A’s of Confession</a:t>
            </a:r>
            <a:endParaRPr lang="en-AU" dirty="0"/>
          </a:p>
        </p:txBody>
      </p:sp>
      <p:sp>
        <p:nvSpPr>
          <p:cNvPr id="3" name="Content Placeholder 2"/>
          <p:cNvSpPr>
            <a:spLocks noGrp="1"/>
          </p:cNvSpPr>
          <p:nvPr>
            <p:ph idx="1"/>
          </p:nvPr>
        </p:nvSpPr>
        <p:spPr>
          <a:xfrm>
            <a:off x="1835696" y="3645024"/>
            <a:ext cx="6552728" cy="2736304"/>
          </a:xfrm>
        </p:spPr>
        <p:txBody>
          <a:bodyPr>
            <a:noAutofit/>
          </a:bodyPr>
          <a:lstStyle/>
          <a:p>
            <a:pPr marL="514350" indent="-514350">
              <a:buNone/>
            </a:pPr>
            <a:r>
              <a:rPr lang="en-AU" sz="3600" b="1" dirty="0" smtClean="0"/>
              <a:t>4.	Acknowledge</a:t>
            </a:r>
            <a:r>
              <a:rPr lang="en-AU" sz="3600" dirty="0" smtClean="0"/>
              <a:t> </a:t>
            </a:r>
            <a:r>
              <a:rPr lang="en-AU" sz="3600" dirty="0" smtClean="0"/>
              <a:t>the hurt</a:t>
            </a:r>
          </a:p>
          <a:p>
            <a:pPr marL="514350" indent="-514350">
              <a:buAutoNum type="arabicPeriod" startAt="5"/>
            </a:pPr>
            <a:r>
              <a:rPr lang="en-AU" sz="3600" b="1" dirty="0" smtClean="0"/>
              <a:t>Accept</a:t>
            </a:r>
            <a:r>
              <a:rPr lang="en-AU" sz="3600" dirty="0" smtClean="0"/>
              <a:t> the consequences </a:t>
            </a:r>
          </a:p>
          <a:p>
            <a:pPr marL="514350" indent="-514350">
              <a:buAutoNum type="arabicPeriod" startAt="5"/>
            </a:pPr>
            <a:r>
              <a:rPr lang="en-AU" sz="3600" b="1" dirty="0" smtClean="0"/>
              <a:t>Alter</a:t>
            </a:r>
            <a:r>
              <a:rPr lang="en-AU" sz="3600" dirty="0" smtClean="0"/>
              <a:t> </a:t>
            </a:r>
            <a:r>
              <a:rPr lang="en-AU" sz="3600" dirty="0" smtClean="0"/>
              <a:t>your </a:t>
            </a:r>
            <a:r>
              <a:rPr lang="en-AU" sz="3600" dirty="0" smtClean="0"/>
              <a:t>behaviour</a:t>
            </a:r>
          </a:p>
          <a:p>
            <a:pPr marL="514350" indent="-514350">
              <a:buAutoNum type="arabicPeriod" startAt="5"/>
            </a:pPr>
            <a:r>
              <a:rPr lang="en-AU" sz="3600" b="1" dirty="0" smtClean="0"/>
              <a:t>Ask</a:t>
            </a:r>
            <a:r>
              <a:rPr lang="en-AU" sz="3600" dirty="0" smtClean="0"/>
              <a:t> </a:t>
            </a:r>
            <a:r>
              <a:rPr lang="en-AU" sz="3600" dirty="0" smtClean="0"/>
              <a:t>for forgiveness</a:t>
            </a:r>
          </a:p>
          <a:p>
            <a:endParaRPr lang="en-AU" sz="3600" dirty="0"/>
          </a:p>
        </p:txBody>
      </p:sp>
      <p:sp>
        <p:nvSpPr>
          <p:cNvPr id="4" name="Content Placeholder 2"/>
          <p:cNvSpPr txBox="1">
            <a:spLocks/>
          </p:cNvSpPr>
          <p:nvPr/>
        </p:nvSpPr>
        <p:spPr>
          <a:xfrm>
            <a:off x="1835696" y="1628801"/>
            <a:ext cx="6552728" cy="2088232"/>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AU" sz="3600" b="1" i="0" u="none" strike="noStrike" kern="1200" cap="none" spc="0" normalizeH="0" baseline="0" noProof="0" dirty="0" smtClean="0">
                <a:ln>
                  <a:noFill/>
                </a:ln>
                <a:solidFill>
                  <a:schemeClr val="bg1">
                    <a:lumMod val="95000"/>
                  </a:schemeClr>
                </a:solidFill>
                <a:effectLst/>
                <a:uLnTx/>
                <a:uFillTx/>
                <a:latin typeface="+mn-lt"/>
                <a:ea typeface="+mn-ea"/>
                <a:cs typeface="+mn-cs"/>
              </a:rPr>
              <a:t>Address</a:t>
            </a:r>
            <a:r>
              <a:rPr kumimoji="0" lang="en-AU" sz="3600" b="0" i="0" u="none" strike="noStrike" kern="1200" cap="none" spc="0" normalizeH="0" baseline="0" noProof="0" dirty="0" smtClean="0">
                <a:ln>
                  <a:noFill/>
                </a:ln>
                <a:solidFill>
                  <a:schemeClr val="bg1">
                    <a:lumMod val="95000"/>
                  </a:schemeClr>
                </a:solidFill>
                <a:effectLst/>
                <a:uLnTx/>
                <a:uFillTx/>
                <a:latin typeface="+mn-lt"/>
                <a:ea typeface="+mn-ea"/>
                <a:cs typeface="+mn-cs"/>
              </a:rPr>
              <a:t> everyone involved</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AU" sz="3600" b="1" i="0" u="none" strike="noStrike" kern="1200" cap="none" spc="0" normalizeH="0" baseline="0" noProof="0" dirty="0" smtClean="0">
                <a:ln>
                  <a:noFill/>
                </a:ln>
                <a:solidFill>
                  <a:schemeClr val="bg1">
                    <a:lumMod val="95000"/>
                  </a:schemeClr>
                </a:solidFill>
                <a:effectLst/>
                <a:uLnTx/>
                <a:uFillTx/>
                <a:latin typeface="+mn-lt"/>
                <a:ea typeface="+mn-ea"/>
                <a:cs typeface="+mn-cs"/>
              </a:rPr>
              <a:t>Avoid</a:t>
            </a:r>
            <a:r>
              <a:rPr kumimoji="0" lang="en-AU" sz="3600" b="0" i="0" u="none" strike="noStrike" kern="1200" cap="none" spc="0" normalizeH="0" baseline="0" noProof="0" dirty="0" smtClean="0">
                <a:ln>
                  <a:noFill/>
                </a:ln>
                <a:solidFill>
                  <a:schemeClr val="bg1">
                    <a:lumMod val="95000"/>
                  </a:schemeClr>
                </a:solidFill>
                <a:effectLst/>
                <a:uLnTx/>
                <a:uFillTx/>
                <a:latin typeface="+mn-lt"/>
                <a:ea typeface="+mn-ea"/>
                <a:cs typeface="+mn-cs"/>
              </a:rPr>
              <a:t> ifs and buts</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startAt="3"/>
              <a:tabLst/>
              <a:defRPr/>
            </a:pPr>
            <a:r>
              <a:rPr kumimoji="0" lang="en-AU" sz="3600" b="1" i="0" u="none" strike="noStrike" kern="1200" cap="none" spc="0" normalizeH="0" baseline="0" noProof="0" dirty="0" smtClean="0">
                <a:ln>
                  <a:noFill/>
                </a:ln>
                <a:solidFill>
                  <a:schemeClr val="bg1">
                    <a:lumMod val="95000"/>
                  </a:schemeClr>
                </a:solidFill>
                <a:effectLst/>
                <a:uLnTx/>
                <a:uFillTx/>
                <a:latin typeface="+mn-lt"/>
                <a:ea typeface="+mn-ea"/>
                <a:cs typeface="+mn-cs"/>
              </a:rPr>
              <a:t>Admit</a:t>
            </a:r>
            <a:r>
              <a:rPr kumimoji="0" lang="en-AU" sz="3600" b="0" i="0" u="none" strike="noStrike" kern="1200" cap="none" spc="0" normalizeH="0" baseline="0" noProof="0" dirty="0" smtClean="0">
                <a:ln>
                  <a:noFill/>
                </a:ln>
                <a:solidFill>
                  <a:schemeClr val="bg1">
                    <a:lumMod val="95000"/>
                  </a:schemeClr>
                </a:solidFill>
                <a:effectLst/>
                <a:uLnTx/>
                <a:uFillTx/>
                <a:latin typeface="+mn-lt"/>
                <a:ea typeface="+mn-ea"/>
                <a:cs typeface="+mn-cs"/>
              </a:rPr>
              <a:t> specifically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office2.wmv">
            <a:hlinkClick r:id="" action="ppaction://media"/>
          </p:cNvPr>
          <p:cNvPicPr>
            <a:picLocks noGrp="1" noRo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9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a:buNone/>
            </a:pPr>
            <a:r>
              <a:rPr lang="en-AU" dirty="0" smtClean="0"/>
              <a:t>“if </a:t>
            </a:r>
            <a:r>
              <a:rPr lang="en-AU" dirty="0" smtClean="0"/>
              <a:t>you are offering your gift at the altar and there remember that your brother or sister has something against you, </a:t>
            </a:r>
            <a:r>
              <a:rPr lang="en-AU" dirty="0" smtClean="0"/>
              <a:t>leave </a:t>
            </a:r>
            <a:r>
              <a:rPr lang="en-AU" dirty="0" smtClean="0"/>
              <a:t>your gift there in front of the altar. First go and be reconciled to them; then come and offer your gift</a:t>
            </a:r>
            <a:r>
              <a:rPr lang="en-AU" dirty="0" smtClean="0"/>
              <a:t>.”</a:t>
            </a:r>
          </a:p>
          <a:p>
            <a:pPr algn="r">
              <a:buNone/>
            </a:pPr>
            <a:r>
              <a:rPr lang="en-US" sz="2400" b="1" dirty="0" smtClean="0"/>
              <a:t>Matthew 5:23-24</a:t>
            </a:r>
            <a:endParaRPr lang="en-A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1026" name="Picture 2" descr="C:\Users\Jon\Google Drive\HTWF\Courses\REC\Lawn_Sign_Small.jpg"/>
          <p:cNvPicPr>
            <a:picLocks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WorkplaceConflict1.wmv">
            <a:hlinkClick r:id="" action="ppaction://media"/>
          </p:cNvPr>
          <p:cNvPicPr>
            <a:picLocks noGrp="1" noRo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algn="ctr">
              <a:buNone/>
            </a:pPr>
            <a:r>
              <a:rPr lang="en-AU" sz="11500" dirty="0" smtClean="0"/>
              <a:t>Sparks</a:t>
            </a:r>
          </a:p>
          <a:p>
            <a:pPr algn="ctr">
              <a:buNone/>
            </a:pPr>
            <a:r>
              <a:rPr lang="en-AU" sz="11500" dirty="0" smtClean="0"/>
              <a:t>Fuel</a:t>
            </a:r>
          </a:p>
          <a:p>
            <a:pPr algn="ctr">
              <a:buNone/>
            </a:pPr>
            <a:r>
              <a:rPr lang="en-AU" sz="11500" dirty="0" smtClean="0"/>
              <a:t>Fire</a:t>
            </a:r>
            <a:endParaRPr lang="en-AU" sz="1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indent="0">
              <a:buNone/>
            </a:pPr>
            <a:r>
              <a:rPr lang="en-AU" sz="4400" dirty="0" smtClean="0"/>
              <a:t>What causes fights and quarrels among you? Don't they come from your desires that battle within you? You desire but do not have, so you kill. You covet but you cannot get what you want, so you quarrel and fight.</a:t>
            </a:r>
          </a:p>
          <a:p>
            <a:pPr indent="0" algn="r">
              <a:spcBef>
                <a:spcPts val="1800"/>
              </a:spcBef>
              <a:buNone/>
            </a:pPr>
            <a:r>
              <a:rPr lang="en-AU" b="1" dirty="0" smtClean="0"/>
              <a:t>James 4:1-2</a:t>
            </a:r>
            <a:endParaRPr lang="en-A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30114113420_00001.jpg"/>
          <p:cNvPicPr>
            <a:picLocks noGrp="1"/>
          </p:cNvPicPr>
          <p:nvPr>
            <p:ph idx="1"/>
          </p:nvPr>
        </p:nvPicPr>
        <p:blipFill>
          <a:blip r:embed="rId2" cstate="print"/>
          <a:srcRect b="54820"/>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fontScale="92500" lnSpcReduction="20000"/>
          </a:bodyPr>
          <a:lstStyle/>
          <a:p>
            <a:pPr>
              <a:buNone/>
            </a:pPr>
            <a:r>
              <a:rPr lang="en-AU" baseline="30000" dirty="0" smtClean="0"/>
              <a:t>14</a:t>
            </a:r>
            <a:r>
              <a:rPr lang="en-AU" dirty="0" smtClean="0"/>
              <a:t> From the fruit of their lips people are filled with good things, and the work of their hands brings them reward.</a:t>
            </a:r>
          </a:p>
          <a:p>
            <a:pPr>
              <a:buNone/>
            </a:pPr>
            <a:r>
              <a:rPr lang="en-AU" dirty="0" smtClean="0"/>
              <a:t> </a:t>
            </a:r>
            <a:r>
              <a:rPr lang="en-AU" baseline="30000" dirty="0" smtClean="0"/>
              <a:t>15</a:t>
            </a:r>
            <a:r>
              <a:rPr lang="en-AU" dirty="0" smtClean="0"/>
              <a:t> The way of fools seems right to them, but the wise listen to advice.</a:t>
            </a:r>
          </a:p>
          <a:p>
            <a:pPr>
              <a:buNone/>
            </a:pPr>
            <a:r>
              <a:rPr lang="en-AU" dirty="0" smtClean="0"/>
              <a:t> </a:t>
            </a:r>
            <a:r>
              <a:rPr lang="en-AU" baseline="30000" dirty="0" smtClean="0"/>
              <a:t>16</a:t>
            </a:r>
            <a:r>
              <a:rPr lang="en-AU" dirty="0" smtClean="0"/>
              <a:t> Fools show their annoyance at once, but the prudent overlook an insult.</a:t>
            </a:r>
          </a:p>
          <a:p>
            <a:pPr>
              <a:buNone/>
            </a:pPr>
            <a:r>
              <a:rPr lang="en-AU" dirty="0" smtClean="0"/>
              <a:t> </a:t>
            </a:r>
            <a:r>
              <a:rPr lang="en-AU" baseline="30000" dirty="0" smtClean="0"/>
              <a:t>17</a:t>
            </a:r>
            <a:r>
              <a:rPr lang="en-AU" dirty="0" smtClean="0"/>
              <a:t> An honest witness tells the truth, but a false witness tells lies.</a:t>
            </a:r>
          </a:p>
          <a:p>
            <a:pPr>
              <a:buNone/>
            </a:pPr>
            <a:r>
              <a:rPr lang="en-AU" dirty="0" smtClean="0"/>
              <a:t> </a:t>
            </a:r>
            <a:r>
              <a:rPr lang="en-AU" baseline="30000" dirty="0" smtClean="0"/>
              <a:t>18</a:t>
            </a:r>
            <a:r>
              <a:rPr lang="en-AU" dirty="0" smtClean="0"/>
              <a:t> The words of the reckless pierce like swords, but the tongue of the wise brings healing.</a:t>
            </a:r>
          </a:p>
          <a:p>
            <a:pPr>
              <a:buNone/>
            </a:pPr>
            <a:r>
              <a:rPr lang="en-AU" dirty="0" smtClean="0"/>
              <a:t> </a:t>
            </a:r>
            <a:r>
              <a:rPr lang="en-AU" baseline="30000" dirty="0" smtClean="0"/>
              <a:t>19</a:t>
            </a:r>
            <a:r>
              <a:rPr lang="en-AU" dirty="0" smtClean="0"/>
              <a:t> Truthful lips endure forever, but a lying tongue lasts only a moment.</a:t>
            </a:r>
          </a:p>
          <a:p>
            <a:pPr>
              <a:buNone/>
            </a:pPr>
            <a:r>
              <a:rPr lang="en-AU" dirty="0" smtClean="0"/>
              <a:t> </a:t>
            </a:r>
            <a:r>
              <a:rPr lang="en-AU" baseline="30000" dirty="0" smtClean="0"/>
              <a:t>20</a:t>
            </a:r>
            <a:r>
              <a:rPr lang="en-AU" dirty="0" smtClean="0"/>
              <a:t> Deceit is in the hearts of those who plot evil, but those who promote peace have joy.</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a:buNone/>
            </a:pPr>
            <a:r>
              <a:rPr lang="en-AU" dirty="0" smtClean="0"/>
              <a:t>“Anyone </a:t>
            </a:r>
            <a:r>
              <a:rPr lang="en-AU" dirty="0" smtClean="0"/>
              <a:t>who is never at fault in what they say is perfect, able to keep their whole body in check</a:t>
            </a:r>
            <a:r>
              <a:rPr lang="en-AU" dirty="0" smtClean="0"/>
              <a:t>...</a:t>
            </a:r>
            <a:endParaRPr lang="en-AU" dirty="0" smtClean="0"/>
          </a:p>
          <a:p>
            <a:pPr>
              <a:buNone/>
            </a:pPr>
            <a:r>
              <a:rPr lang="en-AU" dirty="0" smtClean="0"/>
              <a:t> </a:t>
            </a:r>
            <a:r>
              <a:rPr lang="en-AU" dirty="0" smtClean="0"/>
              <a:t>...the </a:t>
            </a:r>
            <a:r>
              <a:rPr lang="en-AU" dirty="0" smtClean="0"/>
              <a:t>tongue is a small part of the body, but it makes great boasts. Consider what a great forest is set on fire by a small spark.</a:t>
            </a:r>
          </a:p>
          <a:p>
            <a:pPr>
              <a:buNone/>
            </a:pPr>
            <a:r>
              <a:rPr lang="en-AU" dirty="0" smtClean="0"/>
              <a:t>The </a:t>
            </a:r>
            <a:r>
              <a:rPr lang="en-AU" dirty="0" smtClean="0"/>
              <a:t>tongue also is a fire, a world of evil among the parts of the body. It corrupts the whole body, sets the whole course of one's life on fire, and is itself set on fire by hell.</a:t>
            </a:r>
          </a:p>
          <a:p>
            <a:pPr algn="r">
              <a:buNone/>
            </a:pPr>
            <a:r>
              <a:rPr lang="en-US" sz="2400" b="1" dirty="0" smtClean="0"/>
              <a:t>James 3:2-6</a:t>
            </a:r>
            <a:endParaRPr lang="en-A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a:bodyPr>
          <a:lstStyle/>
          <a:p>
            <a:pPr>
              <a:buNone/>
            </a:pPr>
            <a:r>
              <a:rPr lang="en-AU" dirty="0" smtClean="0"/>
              <a:t>“If </a:t>
            </a:r>
            <a:r>
              <a:rPr lang="en-AU" dirty="0" smtClean="0"/>
              <a:t>it is possible, as far as it depends on you, live at peace with everyone.</a:t>
            </a:r>
          </a:p>
          <a:p>
            <a:pPr>
              <a:buNone/>
            </a:pPr>
            <a:r>
              <a:rPr lang="en-AU" dirty="0" smtClean="0"/>
              <a:t> </a:t>
            </a:r>
            <a:r>
              <a:rPr lang="en-AU" dirty="0" smtClean="0"/>
              <a:t>Do </a:t>
            </a:r>
            <a:r>
              <a:rPr lang="en-AU" dirty="0" smtClean="0"/>
              <a:t>not take revenge, my dear friends, but leave room for God's wrath, for it is written: </a:t>
            </a:r>
            <a:r>
              <a:rPr lang="en-AU" dirty="0" smtClean="0"/>
              <a:t>‘It </a:t>
            </a:r>
            <a:r>
              <a:rPr lang="en-AU" dirty="0" smtClean="0"/>
              <a:t>is mine to avenge; I will repay</a:t>
            </a:r>
            <a:r>
              <a:rPr lang="en-AU" dirty="0" smtClean="0"/>
              <a:t>,’ </a:t>
            </a:r>
            <a:r>
              <a:rPr lang="en-AU" dirty="0" smtClean="0"/>
              <a:t>says the Lord.</a:t>
            </a:r>
          </a:p>
          <a:p>
            <a:pPr>
              <a:buNone/>
            </a:pPr>
            <a:r>
              <a:rPr lang="en-AU" dirty="0" smtClean="0"/>
              <a:t> </a:t>
            </a:r>
            <a:r>
              <a:rPr lang="en-AU" dirty="0" smtClean="0"/>
              <a:t>On </a:t>
            </a:r>
            <a:r>
              <a:rPr lang="en-AU" dirty="0" smtClean="0"/>
              <a:t>the contrary: </a:t>
            </a:r>
            <a:r>
              <a:rPr lang="en-AU" dirty="0" smtClean="0"/>
              <a:t>‘If </a:t>
            </a:r>
            <a:r>
              <a:rPr lang="en-AU" dirty="0" smtClean="0"/>
              <a:t>your enemy is hungry, feed him; if he is thirsty, give him something to drink. In doing this, you will heap burning coals on his head</a:t>
            </a:r>
            <a:r>
              <a:rPr lang="en-AU" dirty="0" smtClean="0"/>
              <a:t>.’”</a:t>
            </a:r>
            <a:endParaRPr lang="en-AU" dirty="0" smtClean="0"/>
          </a:p>
          <a:p>
            <a:pPr algn="r">
              <a:buNone/>
            </a:pPr>
            <a:r>
              <a:rPr lang="en-US" sz="2400" b="1" dirty="0" smtClean="0"/>
              <a:t>Romans 12:18-20</a:t>
            </a:r>
            <a:endParaRPr lang="en-A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604</Words>
  <Application>Microsoft Office PowerPoint</Application>
  <PresentationFormat>On-screen Show (4:3)</PresentationFormat>
  <Paragraphs>40</Paragraphs>
  <Slides>18</Slides>
  <Notes>0</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The 7 A’s of Confession</vt:lpstr>
      <vt:lpstr>Slide 13</vt:lpstr>
      <vt:lpstr>The 7 A’s of Confession</vt:lpstr>
      <vt:lpstr>Slide 15</vt:lpstr>
      <vt:lpstr>Slide 16</vt:lpstr>
      <vt:lpstr>Slide 17</vt:lpstr>
      <vt:lpstr>Slide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dc:creator>
  <cp:lastModifiedBy>Jon Guyer</cp:lastModifiedBy>
  <cp:revision>37</cp:revision>
  <dcterms:created xsi:type="dcterms:W3CDTF">2015-04-11T19:35:53Z</dcterms:created>
  <dcterms:modified xsi:type="dcterms:W3CDTF">2015-04-18T03:14:07Z</dcterms:modified>
</cp:coreProperties>
</file>